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1pPr>
    <a:lvl2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2pPr>
    <a:lvl3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3pPr>
    <a:lvl4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4pPr>
    <a:lvl5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5pPr>
    <a:lvl6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6pPr>
    <a:lvl7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7pPr>
    <a:lvl8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8pPr>
    <a:lvl9pPr marL="0" marR="0" indent="0" algn="l" defTabSz="914400" rtl="0" fontAlgn="auto" latinLnBrk="0" hangingPunct="0">
      <a:lnSpc>
        <a:spcPct val="115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National 2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B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/>
      <a:tcStyle>
        <a:tcBdr/>
        <a:fill>
          <a:solidFill>
            <a:srgbClr val="FF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/>
      <a:tcStyle>
        <a:tcBdr/>
        <a:fill>
          <a:solidFill>
            <a:srgbClr val="EBEE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/>
      <a:tcStyle>
        <a:tcBdr/>
        <a:fill>
          <a:solidFill>
            <a:srgbClr val="FCFF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100" b="1">
        <a:latin typeface="+mn-lt"/>
        <a:ea typeface="+mn-ea"/>
        <a:cs typeface="+mn-cs"/>
        <a:sym typeface="National 2"/>
      </a:defRPr>
    </a:lvl1pPr>
    <a:lvl2pPr indent="228600" latinLnBrk="0">
      <a:defRPr sz="1100" b="1">
        <a:latin typeface="+mn-lt"/>
        <a:ea typeface="+mn-ea"/>
        <a:cs typeface="+mn-cs"/>
        <a:sym typeface="National 2"/>
      </a:defRPr>
    </a:lvl2pPr>
    <a:lvl3pPr indent="457200" latinLnBrk="0">
      <a:defRPr sz="1100" b="1">
        <a:latin typeface="+mn-lt"/>
        <a:ea typeface="+mn-ea"/>
        <a:cs typeface="+mn-cs"/>
        <a:sym typeface="National 2"/>
      </a:defRPr>
    </a:lvl3pPr>
    <a:lvl4pPr indent="685800" latinLnBrk="0">
      <a:defRPr sz="1100" b="1">
        <a:latin typeface="+mn-lt"/>
        <a:ea typeface="+mn-ea"/>
        <a:cs typeface="+mn-cs"/>
        <a:sym typeface="National 2"/>
      </a:defRPr>
    </a:lvl4pPr>
    <a:lvl5pPr indent="914400" latinLnBrk="0">
      <a:defRPr sz="1100" b="1">
        <a:latin typeface="+mn-lt"/>
        <a:ea typeface="+mn-ea"/>
        <a:cs typeface="+mn-cs"/>
        <a:sym typeface="National 2"/>
      </a:defRPr>
    </a:lvl5pPr>
    <a:lvl6pPr indent="1143000" latinLnBrk="0">
      <a:defRPr sz="1100" b="1">
        <a:latin typeface="+mn-lt"/>
        <a:ea typeface="+mn-ea"/>
        <a:cs typeface="+mn-cs"/>
        <a:sym typeface="National 2"/>
      </a:defRPr>
    </a:lvl6pPr>
    <a:lvl7pPr indent="1371600" latinLnBrk="0">
      <a:defRPr sz="1100" b="1">
        <a:latin typeface="+mn-lt"/>
        <a:ea typeface="+mn-ea"/>
        <a:cs typeface="+mn-cs"/>
        <a:sym typeface="National 2"/>
      </a:defRPr>
    </a:lvl7pPr>
    <a:lvl8pPr indent="1600200" latinLnBrk="0">
      <a:defRPr sz="1100" b="1">
        <a:latin typeface="+mn-lt"/>
        <a:ea typeface="+mn-ea"/>
        <a:cs typeface="+mn-cs"/>
        <a:sym typeface="National 2"/>
      </a:defRPr>
    </a:lvl8pPr>
    <a:lvl9pPr indent="1828800" latinLnBrk="0">
      <a:defRPr sz="1100" b="1">
        <a:latin typeface="+mn-lt"/>
        <a:ea typeface="+mn-ea"/>
        <a:cs typeface="+mn-cs"/>
        <a:sym typeface="National 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Note for review:</a:t>
            </a:r>
            <a:r>
              <a:rPr b="0"/>
              <a:t> This is only applicable for Powerpoint and not keynote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bg>
      <p:bgPr>
        <a:solidFill>
          <a:srgbClr val="54B2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256300" y="1028175"/>
            <a:ext cx="6715625" cy="2716323"/>
          </a:xfrm>
          <a:prstGeom prst="rect">
            <a:avLst/>
          </a:prstGeom>
        </p:spPr>
        <p:txBody>
          <a:bodyPr lIns="91424" tIns="91424" rIns="91424" bIns="91424" anchor="t">
            <a:normAutofit/>
          </a:bodyPr>
          <a:lstStyle>
            <a:lvl1pPr>
              <a:lnSpc>
                <a:spcPct val="80000"/>
              </a:lnSpc>
              <a:defRPr sz="59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21375" y="1914325"/>
            <a:ext cx="5210701" cy="1314850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" name="xero-certified-advisor-logo-hires-RGB-25890.png" descr="xero-certified-advisor-logo-hires-RGB-258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212" y="4193783"/>
            <a:ext cx="1296356" cy="74806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Google Shape;2177;p271"/>
          <p:cNvSpPr txBox="1"/>
          <p:nvPr/>
        </p:nvSpPr>
        <p:spPr>
          <a:xfrm>
            <a:off x="337892" y="249400"/>
            <a:ext cx="1573203" cy="30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FAF3FF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b="1" dirty="0">
                <a:latin typeface="+mn-lt"/>
              </a:rPr>
              <a:t>Your logo here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lai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78868" y="2566374"/>
            <a:ext cx="5210701" cy="502201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Title Text"/>
          <p:cNvSpPr txBox="1"/>
          <p:nvPr/>
        </p:nvSpPr>
        <p:spPr>
          <a:xfrm>
            <a:off x="256300" y="1028175"/>
            <a:ext cx="6715625" cy="2716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normAutofit/>
          </a:bodyPr>
          <a:lstStyle>
            <a:lvl1pPr>
              <a:lnSpc>
                <a:spcPct val="80000"/>
              </a:lnSpc>
              <a:defRPr sz="5900">
                <a:solidFill>
                  <a:srgbClr val="073E50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25" name="Google Shape;2177;p271"/>
          <p:cNvSpPr txBox="1"/>
          <p:nvPr/>
        </p:nvSpPr>
        <p:spPr>
          <a:xfrm>
            <a:off x="337892" y="249400"/>
            <a:ext cx="1600635" cy="30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Your logo here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ey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95975" y="763587"/>
            <a:ext cx="2313601" cy="502201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>
            <a:lvl1pPr>
              <a:spcBef>
                <a:spcPts val="600"/>
              </a:spcBef>
              <a:defRPr sz="1400">
                <a:solidFill>
                  <a:srgbClr val="073E50"/>
                </a:solidFill>
                <a:latin typeface="+mn-lt"/>
                <a:ea typeface="+mn-ea"/>
                <a:cs typeface="+mn-cs"/>
                <a:sym typeface="National 2"/>
              </a:defRPr>
            </a:lvl1pPr>
            <a:lvl2pPr>
              <a:spcBef>
                <a:spcPts val="600"/>
              </a:spcBef>
              <a:defRPr sz="1400">
                <a:solidFill>
                  <a:srgbClr val="073E50"/>
                </a:solidFill>
                <a:latin typeface="+mn-lt"/>
                <a:ea typeface="+mn-ea"/>
                <a:cs typeface="+mn-cs"/>
                <a:sym typeface="National 2"/>
              </a:defRPr>
            </a:lvl2pPr>
            <a:lvl3pPr>
              <a:spcBef>
                <a:spcPts val="600"/>
              </a:spcBef>
              <a:defRPr sz="1400">
                <a:solidFill>
                  <a:srgbClr val="073E50"/>
                </a:solidFill>
                <a:latin typeface="+mn-lt"/>
                <a:ea typeface="+mn-ea"/>
                <a:cs typeface="+mn-cs"/>
                <a:sym typeface="National 2"/>
              </a:defRPr>
            </a:lvl3pPr>
            <a:lvl4pPr>
              <a:spcBef>
                <a:spcPts val="600"/>
              </a:spcBef>
              <a:defRPr sz="1400">
                <a:solidFill>
                  <a:srgbClr val="073E50"/>
                </a:solidFill>
                <a:latin typeface="+mn-lt"/>
                <a:ea typeface="+mn-ea"/>
                <a:cs typeface="+mn-cs"/>
                <a:sym typeface="National 2"/>
              </a:defRPr>
            </a:lvl4pPr>
            <a:lvl5pPr>
              <a:spcBef>
                <a:spcPts val="600"/>
              </a:spcBef>
              <a:defRPr sz="1400">
                <a:solidFill>
                  <a:srgbClr val="073E50"/>
                </a:solidFill>
                <a:latin typeface="+mn-lt"/>
                <a:ea typeface="+mn-ea"/>
                <a:cs typeface="+mn-cs"/>
                <a:sym typeface="National 2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279354" y="1459975"/>
            <a:ext cx="2070001" cy="821400"/>
          </a:xfrm>
          <a:prstGeom prst="rect">
            <a:avLst/>
          </a:prstGeom>
        </p:spPr>
        <p:txBody>
          <a:bodyPr lIns="91424" tIns="91424" rIns="91424" bIns="91424" anchor="t">
            <a:normAutofit/>
          </a:bodyPr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pic>
        <p:nvPicPr>
          <p:cNvPr id="35" name="xero-certified-advisor-logo-hires-RGB-25890.png" descr="xero-certified-advisor-logo-hires-RGB-258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212" y="4193783"/>
            <a:ext cx="1296356" cy="748068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Google Shape;2177;p271">
            <a:extLst>
              <a:ext uri="{FF2B5EF4-FFF2-40B4-BE49-F238E27FC236}">
                <a16:creationId xmlns:a16="http://schemas.microsoft.com/office/drawing/2014/main" id="{8186FB61-8D04-29CA-A697-58256E9C3375}"/>
              </a:ext>
            </a:extLst>
          </p:cNvPr>
          <p:cNvSpPr txBox="1"/>
          <p:nvPr userDrawn="1"/>
        </p:nvSpPr>
        <p:spPr>
          <a:xfrm>
            <a:off x="337892" y="249400"/>
            <a:ext cx="1600635" cy="30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Your logo here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xero-certified-advisor-logo-hires-RGB-25890.png" descr="xero-certified-advisor-logo-hires-RGB-258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212" y="4193783"/>
            <a:ext cx="1296356" cy="748068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Google Shape;2177;p271">
            <a:extLst>
              <a:ext uri="{FF2B5EF4-FFF2-40B4-BE49-F238E27FC236}">
                <a16:creationId xmlns:a16="http://schemas.microsoft.com/office/drawing/2014/main" id="{6D39C7C3-901D-F2E7-31F9-C2A0305182B8}"/>
              </a:ext>
            </a:extLst>
          </p:cNvPr>
          <p:cNvSpPr txBox="1"/>
          <p:nvPr userDrawn="1"/>
        </p:nvSpPr>
        <p:spPr>
          <a:xfrm>
            <a:off x="337892" y="249400"/>
            <a:ext cx="1600635" cy="30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Your logo here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 columns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"/>
          <p:cNvGrpSpPr/>
          <p:nvPr/>
        </p:nvGrpSpPr>
        <p:grpSpPr>
          <a:xfrm>
            <a:off x="357773" y="1319200"/>
            <a:ext cx="8428454" cy="3305826"/>
            <a:chOff x="0" y="0"/>
            <a:chExt cx="8428452" cy="3305824"/>
          </a:xfrm>
        </p:grpSpPr>
        <p:sp>
          <p:nvSpPr>
            <p:cNvPr id="60" name="Google Shape;154;p19"/>
            <p:cNvSpPr/>
            <p:nvPr/>
          </p:nvSpPr>
          <p:spPr>
            <a:xfrm>
              <a:off x="0" y="3824"/>
              <a:ext cx="2811782" cy="3302001"/>
            </a:xfrm>
            <a:prstGeom prst="rect">
              <a:avLst/>
            </a:prstGeom>
            <a:solidFill>
              <a:srgbClr val="13B5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1400" b="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" name="Google Shape;2275;p282"/>
            <p:cNvSpPr/>
            <p:nvPr/>
          </p:nvSpPr>
          <p:spPr>
            <a:xfrm>
              <a:off x="2816509" y="-1"/>
              <a:ext cx="2811782" cy="3302001"/>
            </a:xfrm>
            <a:prstGeom prst="rect">
              <a:avLst/>
            </a:prstGeom>
            <a:solidFill>
              <a:srgbClr val="0D84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1400" b="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" name="Google Shape;2277;p282"/>
            <p:cNvSpPr/>
            <p:nvPr/>
          </p:nvSpPr>
          <p:spPr>
            <a:xfrm>
              <a:off x="5616671" y="-1"/>
              <a:ext cx="2811782" cy="3302001"/>
            </a:xfrm>
            <a:prstGeom prst="rect">
              <a:avLst/>
            </a:prstGeom>
            <a:solidFill>
              <a:srgbClr val="1472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1400" b="0"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5" name="Google Shape;2176;p271"/>
          <p:cNvSpPr txBox="1"/>
          <p:nvPr/>
        </p:nvSpPr>
        <p:spPr>
          <a:xfrm>
            <a:off x="359132" y="651074"/>
            <a:ext cx="1869601" cy="944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t>Choose a package that’s right for you</a:t>
            </a:r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Google Shape;2177;p271">
            <a:extLst>
              <a:ext uri="{FF2B5EF4-FFF2-40B4-BE49-F238E27FC236}">
                <a16:creationId xmlns:a16="http://schemas.microsoft.com/office/drawing/2014/main" id="{2B28C372-D29E-5AD0-4DE9-1F0974467CAB}"/>
              </a:ext>
            </a:extLst>
          </p:cNvPr>
          <p:cNvSpPr txBox="1"/>
          <p:nvPr userDrawn="1"/>
        </p:nvSpPr>
        <p:spPr>
          <a:xfrm>
            <a:off x="337892" y="249400"/>
            <a:ext cx="1600635" cy="307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Your logo here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 rows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209;p22"/>
          <p:cNvSpPr/>
          <p:nvPr/>
        </p:nvSpPr>
        <p:spPr>
          <a:xfrm>
            <a:off x="599" y="0"/>
            <a:ext cx="9144001" cy="1718999"/>
          </a:xfrm>
          <a:prstGeom prst="rect">
            <a:avLst/>
          </a:prstGeom>
          <a:solidFill>
            <a:srgbClr val="13B5E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4" name="Google Shape;210;p22"/>
          <p:cNvSpPr/>
          <p:nvPr/>
        </p:nvSpPr>
        <p:spPr>
          <a:xfrm>
            <a:off x="599" y="1712249"/>
            <a:ext cx="9144001" cy="1719000"/>
          </a:xfrm>
          <a:prstGeom prst="rect">
            <a:avLst/>
          </a:prstGeom>
          <a:solidFill>
            <a:srgbClr val="0D84AB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5" name="Google Shape;211;p22"/>
          <p:cNvSpPr/>
          <p:nvPr/>
        </p:nvSpPr>
        <p:spPr>
          <a:xfrm>
            <a:off x="599" y="3424499"/>
            <a:ext cx="9144001" cy="1719000"/>
          </a:xfrm>
          <a:prstGeom prst="rect">
            <a:avLst/>
          </a:prstGeom>
          <a:solidFill>
            <a:srgbClr val="14729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6" name="Google Shape;212;p22"/>
          <p:cNvSpPr/>
          <p:nvPr/>
        </p:nvSpPr>
        <p:spPr>
          <a:xfrm>
            <a:off x="-1" y="-2251"/>
            <a:ext cx="2552402" cy="51480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95975" y="269674"/>
            <a:ext cx="2465100" cy="502202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Google Shape;214;p22"/>
          <p:cNvSpPr/>
          <p:nvPr/>
        </p:nvSpPr>
        <p:spPr>
          <a:xfrm>
            <a:off x="384450" y="927100"/>
            <a:ext cx="803701" cy="0"/>
          </a:xfrm>
          <a:prstGeom prst="line">
            <a:avLst/>
          </a:prstGeom>
          <a:ln w="38100">
            <a:solidFill>
              <a:srgbClr val="13B5EA"/>
            </a:solidFill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2696524" y="420974"/>
            <a:ext cx="5600701" cy="821401"/>
          </a:xfrm>
          <a:prstGeom prst="rect">
            <a:avLst/>
          </a:prstGeom>
        </p:spPr>
        <p:txBody>
          <a:bodyPr lIns="91424" tIns="91424" rIns="91424" bIns="91424" anchor="t"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B5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27;p37" descr="Google Shape;327;p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6582" y="993665"/>
            <a:ext cx="2750853" cy="240700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4485337"/>
            <a:ext cx="2133600" cy="563851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j-lt"/>
          <a:ea typeface="Source Sans Pro" panose="020B0503030403020204" pitchFamily="34" charset="0"/>
          <a:cs typeface="Arial" panose="020B0604020202020204" pitchFamily="34" charset="0"/>
          <a:sym typeface="National 2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1" i="0" u="none" strike="noStrike" cap="none" spc="0" baseline="0">
          <a:solidFill>
            <a:srgbClr val="073E50"/>
          </a:solidFill>
          <a:uFillTx/>
          <a:latin typeface="+mn-lt"/>
          <a:ea typeface="+mn-ea"/>
          <a:cs typeface="+mn-cs"/>
          <a:sym typeface="National 2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+mn-lt"/>
          <a:ea typeface="Source Sans Pro" panose="020B0503030403020204" pitchFamily="34" charset="0"/>
          <a:cs typeface="Source Sans Pro" panose="020B0503030403020204" pitchFamily="34" charset="0"/>
          <a:sym typeface="National 2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+mn-lt"/>
          <a:ea typeface="Source Sans Pro" panose="020B0503030403020204" pitchFamily="34" charset="0"/>
          <a:cs typeface="Source Sans Pro" panose="020B0503030403020204" pitchFamily="34" charset="0"/>
          <a:sym typeface="National 2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+mn-lt"/>
          <a:ea typeface="Source Sans Pro" panose="020B0503030403020204" pitchFamily="34" charset="0"/>
          <a:cs typeface="Source Sans Pro" panose="020B0503030403020204" pitchFamily="34" charset="0"/>
          <a:sym typeface="National 2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Source Sans Pro" panose="020B0503030403020204" pitchFamily="34" charset="0"/>
          <a:ea typeface="Source Sans Pro" panose="020B0503030403020204" pitchFamily="34" charset="0"/>
          <a:cs typeface="Source Sans Pro" panose="020B0503030403020204" pitchFamily="34" charset="0"/>
          <a:sym typeface="National 2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Source Sans Pro" panose="020B0503030403020204" pitchFamily="34" charset="0"/>
          <a:ea typeface="Source Sans Pro" panose="020B0503030403020204" pitchFamily="34" charset="0"/>
          <a:cs typeface="Source Sans Pro" panose="020B0503030403020204" pitchFamily="34" charset="0"/>
          <a:sym typeface="National 2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National 2 Medium"/>
          <a:ea typeface="National 2 Medium"/>
          <a:cs typeface="National 2 Medium"/>
          <a:sym typeface="National 2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National 2 Medium"/>
          <a:ea typeface="National 2 Medium"/>
          <a:cs typeface="National 2 Medium"/>
          <a:sym typeface="National 2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National 2 Medium"/>
          <a:ea typeface="National 2 Medium"/>
          <a:cs typeface="National 2 Medium"/>
          <a:sym typeface="National 2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National 2 Medium"/>
          <a:ea typeface="National 2 Medium"/>
          <a:cs typeface="National 2 Medium"/>
          <a:sym typeface="National 2 Medium"/>
        </a:defRPr>
      </a:lvl9pPr>
    </p:bodyStyle>
    <p:otherStyle>
      <a:lvl1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1pPr>
      <a:lvl2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2pPr>
      <a:lvl3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3pPr>
      <a:lvl4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4pPr>
      <a:lvl5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5pPr>
      <a:lvl6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6pPr>
      <a:lvl7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7pPr>
      <a:lvl8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8pPr>
      <a:lvl9pPr marL="0" marR="0" indent="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ational 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colorpicker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website-here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E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2177;p271"/>
          <p:cNvSpPr txBox="1"/>
          <p:nvPr/>
        </p:nvSpPr>
        <p:spPr>
          <a:xfrm>
            <a:off x="337893" y="249399"/>
            <a:ext cx="6290423" cy="57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lnSpc>
                <a:spcPct val="100000"/>
              </a:lnSpc>
              <a:defRPr sz="1800" b="0">
                <a:solidFill>
                  <a:srgbClr val="FFFFFF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rPr dirty="0"/>
              <a:t>Instructions - how to use this brochure template:</a:t>
            </a:r>
            <a:endParaRPr sz="1200" dirty="0"/>
          </a:p>
        </p:txBody>
      </p:sp>
      <p:sp>
        <p:nvSpPr>
          <p:cNvPr id="97" name="Google Shape;2169;p270"/>
          <p:cNvSpPr txBox="1">
            <a:spLocks noGrp="1"/>
          </p:cNvSpPr>
          <p:nvPr>
            <p:ph type="body" idx="4294967295"/>
          </p:nvPr>
        </p:nvSpPr>
        <p:spPr>
          <a:xfrm>
            <a:off x="329002" y="635974"/>
            <a:ext cx="6421655" cy="4315290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/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1. When completed please delete this instruction page</a:t>
            </a:r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2. Add your logo to own the presentation (replace “Your logo here”)</a:t>
            </a:r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3. Go through the document and update the copy to reflect your company. Areas for editing are marked in </a:t>
            </a:r>
            <a:r>
              <a:rPr lang="en-NZ" dirty="0">
                <a:solidFill>
                  <a:srgbClr val="57B5DD"/>
                </a:solidFill>
              </a:rPr>
              <a:t>blue</a:t>
            </a:r>
            <a:r>
              <a:rPr lang="en-NZ" dirty="0"/>
              <a:t> and  black and offer suggestions for what you should go in. Simple edits such as </a:t>
            </a:r>
            <a:r>
              <a:rPr lang="en-NZ" dirty="0">
                <a:solidFill>
                  <a:srgbClr val="57B5DD"/>
                </a:solidFill>
              </a:rPr>
              <a:t>Company Name</a:t>
            </a:r>
            <a:r>
              <a:rPr lang="en-NZ" dirty="0"/>
              <a:t> and more detailed areas on </a:t>
            </a:r>
            <a:r>
              <a:rPr lang="en-NZ" dirty="0">
                <a:solidFill>
                  <a:srgbClr val="57B5DD"/>
                </a:solidFill>
              </a:rPr>
              <a:t>Your Services</a:t>
            </a:r>
            <a:r>
              <a:rPr lang="en-NZ" dirty="0"/>
              <a:t> are included </a:t>
            </a:r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4. Update the page heading colours to your company colour throughout the brochure </a:t>
            </a:r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5. To share with clients, we recommend saving the final brochure as a pdf and sending by email, or embedding on your website</a:t>
            </a:r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endParaRPr lang="en-NZ" dirty="0"/>
          </a:p>
          <a:p>
            <a:pPr defTabSz="539495">
              <a:spcBef>
                <a:spcPts val="200"/>
              </a:spcBef>
              <a:defRPr sz="1062">
                <a:latin typeface="+mn-lt"/>
                <a:ea typeface="+mn-ea"/>
                <a:cs typeface="+mn-cs"/>
                <a:sym typeface="National 2"/>
              </a:defRPr>
            </a:pPr>
            <a:r>
              <a:rPr lang="en-NZ" dirty="0"/>
              <a:t>How to find your brand colour?  We recommend using a site or tool like </a:t>
            </a:r>
            <a:r>
              <a:rPr lang="en-NZ" dirty="0">
                <a:solidFill>
                  <a:srgbClr val="57B5D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NZ" dirty="0" err="1">
                <a:solidFill>
                  <a:srgbClr val="57B5D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imagecolorpicker.com</a:t>
            </a:r>
            <a:r>
              <a:rPr lang="en-NZ" dirty="0"/>
              <a:t>. You will need your logo file to upload. Choose the option ‘</a:t>
            </a:r>
            <a:r>
              <a:rPr lang="en-NZ" dirty="0">
                <a:solidFill>
                  <a:srgbClr val="57B5DD"/>
                </a:solidFill>
              </a:rPr>
              <a:t>pick </a:t>
            </a:r>
            <a:r>
              <a:rPr lang="en-NZ" dirty="0" err="1">
                <a:solidFill>
                  <a:srgbClr val="57B5DD"/>
                </a:solidFill>
              </a:rPr>
              <a:t>color</a:t>
            </a:r>
            <a:r>
              <a:rPr lang="en-NZ" dirty="0">
                <a:solidFill>
                  <a:srgbClr val="57B5DD"/>
                </a:solidFill>
              </a:rPr>
              <a:t> from image</a:t>
            </a:r>
            <a:r>
              <a:rPr lang="en-NZ" dirty="0"/>
              <a:t>’. Upload your logo and use the colour picking tool (magnifying glass). Your hex code should appear in the right - copy and paste this number i.e. #13b5ea (Xero blue)  to use in your google slides brochure. 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E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2235;p278"/>
          <p:cNvSpPr txBox="1">
            <a:spLocks noGrp="1"/>
          </p:cNvSpPr>
          <p:nvPr>
            <p:ph type="ctrTitle"/>
          </p:nvPr>
        </p:nvSpPr>
        <p:spPr>
          <a:xfrm>
            <a:off x="256300" y="1028175"/>
            <a:ext cx="3289577" cy="13148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200"/>
            </a:lvl1pPr>
          </a:lstStyle>
          <a:p>
            <a:r>
              <a:t>Why you’ll love Xero</a:t>
            </a:r>
          </a:p>
        </p:txBody>
      </p:sp>
      <p:sp>
        <p:nvSpPr>
          <p:cNvPr id="102" name="www.website-here.com"/>
          <p:cNvSpPr txBox="1">
            <a:spLocks noGrp="1"/>
          </p:cNvSpPr>
          <p:nvPr>
            <p:ph type="subTitle" sz="quarter" idx="1"/>
          </p:nvPr>
        </p:nvSpPr>
        <p:spPr>
          <a:xfrm>
            <a:off x="321375" y="2350387"/>
            <a:ext cx="5210701" cy="1314851"/>
          </a:xfrm>
          <a:prstGeom prst="rect">
            <a:avLst/>
          </a:prstGeom>
        </p:spPr>
        <p:txBody>
          <a:bodyPr/>
          <a:lstStyle>
            <a:lvl1pPr>
              <a:defRPr sz="1400" b="1" u="sng">
                <a:solidFill>
                  <a:srgbClr val="57B5DD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National 2"/>
                <a:hlinkClick r:id="rId2"/>
              </a:defRPr>
            </a:lvl1pPr>
          </a:lstStyle>
          <a:p>
            <a:r>
              <a:rPr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www.website-here.com</a:t>
            </a:r>
          </a:p>
        </p:txBody>
      </p:sp>
      <p:pic>
        <p:nvPicPr>
          <p:cNvPr id="103" name="ou8O7gAqtGMQJUyIt0N5O2d81QwDORImb6y_b_ZhZVpRw_6kjyAp8Vr5bGWQqKP0Hm_kv7obAVLuHFhDMb504ixWbD9acRcuXh7lHtcOLdUfNHCow4GONs8Yg-loV6aJp0Eq4mkFGKwHMYyzaKzxUw.png" descr="ou8O7gAqtGMQJUyIt0N5O2d81QwDORImb6y_b_ZhZVpRw_6kjyAp8Vr5bGWQqKP0Hm_kv7obAVLuHFhDMb504ixWbD9acRcuXh7lHtcOLdUfNHCow4GONs8Yg-loV6aJp0Eq4mkFGKwHMYyzaKzxU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515457">
            <a:off x="2517523" y="2001578"/>
            <a:ext cx="818404" cy="708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2176;p271"/>
          <p:cNvSpPr txBox="1"/>
          <p:nvPr/>
        </p:nvSpPr>
        <p:spPr>
          <a:xfrm>
            <a:off x="291301" y="2002373"/>
            <a:ext cx="1778001" cy="1308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80000"/>
              </a:lnSpc>
              <a:defRPr sz="1000">
                <a:solidFill>
                  <a:srgbClr val="073E50"/>
                </a:solidFill>
              </a:defRPr>
            </a:pPr>
            <a:r>
              <a:rPr dirty="0"/>
              <a:t>Full Financial Dashboard</a:t>
            </a:r>
            <a:endParaRPr b="0" dirty="0"/>
          </a:p>
          <a:p>
            <a:pPr>
              <a:lnSpc>
                <a:spcPct val="100000"/>
              </a:lnSpc>
              <a:spcBef>
                <a:spcPts val="600"/>
              </a:spcBef>
              <a:defRPr sz="1000" b="0">
                <a:solidFill>
                  <a:srgbClr val="073E50"/>
                </a:solidFill>
              </a:defRPr>
            </a:pPr>
            <a:r>
              <a:rPr dirty="0"/>
              <a:t>It’s easy to track bank balances, invoices, bills, expense claims, and more with a click. Enjoy the data and insights you need on your schedule.</a:t>
            </a:r>
          </a:p>
        </p:txBody>
      </p:sp>
      <p:sp>
        <p:nvSpPr>
          <p:cNvPr id="106" name="Google Shape;2176;p271"/>
          <p:cNvSpPr txBox="1"/>
          <p:nvPr/>
        </p:nvSpPr>
        <p:spPr>
          <a:xfrm>
            <a:off x="308410" y="651074"/>
            <a:ext cx="2659368" cy="716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r>
              <a:t>So many reasons to love Xero!</a:t>
            </a:r>
          </a:p>
        </p:txBody>
      </p:sp>
      <p:sp>
        <p:nvSpPr>
          <p:cNvPr id="107" name="Google Shape;72;p11"/>
          <p:cNvSpPr/>
          <p:nvPr/>
        </p:nvSpPr>
        <p:spPr>
          <a:xfrm>
            <a:off x="403499" y="1142538"/>
            <a:ext cx="803702" cy="1"/>
          </a:xfrm>
          <a:prstGeom prst="line">
            <a:avLst/>
          </a:prstGeom>
          <a:ln w="38100">
            <a:solidFill>
              <a:srgbClr val="13B5EA"/>
            </a:solidFill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08" name="Google Shape;2176;p271"/>
          <p:cNvSpPr txBox="1"/>
          <p:nvPr/>
        </p:nvSpPr>
        <p:spPr>
          <a:xfrm>
            <a:off x="2116381" y="2002373"/>
            <a:ext cx="1778001" cy="1492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defRPr sz="1000">
                <a:solidFill>
                  <a:srgbClr val="073E50"/>
                </a:solidFill>
              </a:defRPr>
            </a:pPr>
            <a:r>
              <a:rPr dirty="0"/>
              <a:t>Real-time cash flow monitoring</a:t>
            </a:r>
            <a:endParaRPr lang="en-NZ" dirty="0"/>
          </a:p>
          <a:p>
            <a:pPr>
              <a:lnSpc>
                <a:spcPct val="100000"/>
              </a:lnSpc>
              <a:spcBef>
                <a:spcPts val="600"/>
              </a:spcBef>
              <a:defRPr sz="1000" b="0">
                <a:solidFill>
                  <a:srgbClr val="073E50"/>
                </a:solidFill>
              </a:defRPr>
            </a:pPr>
            <a:r>
              <a:rPr lang="en-NZ" dirty="0"/>
              <a:t>Once you link Xero to your bank account, you can import and categorise bank statements automatically for a real-time update of your cash flow.</a:t>
            </a:r>
          </a:p>
        </p:txBody>
      </p:sp>
      <p:sp>
        <p:nvSpPr>
          <p:cNvPr id="109" name="Google Shape;2176;p271"/>
          <p:cNvSpPr txBox="1"/>
          <p:nvPr/>
        </p:nvSpPr>
        <p:spPr>
          <a:xfrm>
            <a:off x="3828251" y="2002373"/>
            <a:ext cx="1779722" cy="1492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defRPr sz="1000">
                <a:solidFill>
                  <a:srgbClr val="073E50"/>
                </a:solidFill>
              </a:defRPr>
            </a:pPr>
            <a:r>
              <a:rPr dirty="0"/>
              <a:t>Online invoicing</a:t>
            </a:r>
            <a:endParaRPr b="0" dirty="0"/>
          </a:p>
          <a:p>
            <a:pPr>
              <a:lnSpc>
                <a:spcPct val="100000"/>
              </a:lnSpc>
              <a:spcBef>
                <a:spcPts val="600"/>
              </a:spcBef>
              <a:defRPr sz="1000" b="0">
                <a:solidFill>
                  <a:srgbClr val="073E50"/>
                </a:solidFill>
              </a:defRPr>
            </a:pPr>
            <a:r>
              <a:rPr dirty="0"/>
              <a:t>Stop using paper and chasing after late payments. Use Xero to automate online invoices with reminders. Even accept online payments to help you get paid faster. </a:t>
            </a:r>
          </a:p>
        </p:txBody>
      </p:sp>
      <p:sp>
        <p:nvSpPr>
          <p:cNvPr id="110" name="Google Shape;2176;p271"/>
          <p:cNvSpPr txBox="1"/>
          <p:nvPr/>
        </p:nvSpPr>
        <p:spPr>
          <a:xfrm>
            <a:off x="5536923" y="2002373"/>
            <a:ext cx="1778001" cy="2108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defRPr sz="1000">
                <a:solidFill>
                  <a:srgbClr val="073E50"/>
                </a:solidFill>
              </a:defRPr>
            </a:pPr>
            <a:r>
              <a:rPr dirty="0"/>
              <a:t>Information at your fingertips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 sz="1000" b="0">
                <a:solidFill>
                  <a:srgbClr val="073E50"/>
                </a:solidFill>
              </a:defRPr>
            </a:pPr>
            <a:r>
              <a:rPr dirty="0"/>
              <a:t>See how your business is performing with accurate financial reporting. Xero delivers the information you need to make better-informed decisions. Share reports and metrics with your advisor to get a full understanding of the numbers.</a:t>
            </a:r>
          </a:p>
        </p:txBody>
      </p:sp>
      <p:grpSp>
        <p:nvGrpSpPr>
          <p:cNvPr id="113" name="Group"/>
          <p:cNvGrpSpPr/>
          <p:nvPr/>
        </p:nvGrpSpPr>
        <p:grpSpPr>
          <a:xfrm>
            <a:off x="5609654" y="1426240"/>
            <a:ext cx="622301" cy="622301"/>
            <a:chOff x="0" y="0"/>
            <a:chExt cx="622300" cy="622300"/>
          </a:xfrm>
        </p:grpSpPr>
        <p:sp>
          <p:nvSpPr>
            <p:cNvPr id="111" name="Google Shape;2196;p272"/>
            <p:cNvSpPr/>
            <p:nvPr/>
          </p:nvSpPr>
          <p:spPr>
            <a:xfrm>
              <a:off x="0" y="0"/>
              <a:ext cx="622300" cy="622300"/>
            </a:xfrm>
            <a:prstGeom prst="ellipse">
              <a:avLst/>
            </a:prstGeom>
            <a:solidFill>
              <a:srgbClr val="073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400" b="0">
                  <a:solidFill>
                    <a:srgbClr val="1E323E"/>
                  </a:solidFill>
                </a:defRPr>
              </a:pPr>
              <a:endParaRPr/>
            </a:p>
          </p:txBody>
        </p:sp>
        <p:pic>
          <p:nvPicPr>
            <p:cNvPr id="112" name="R0FqShgYHQ2ZkWkSepm3Y6GBPZHJbGZYa9DuBEpGUGjmCimuskovsEr-7Zv2iJGYuRI02vSNssERl9qf8ngAhcx0eqQ-XM-Di_YQjPt60wVeGlvJuvJd1EQGMo0Ear15Jpih3EOgM3ka2fOih-anHg.png" descr="R0FqShgYHQ2ZkWkSepm3Y6GBPZHJbGZYa9DuBEpGUGjmCimuskovsEr-7Zv2iJGYuRI02vSNssERl9qf8ngAhcx0eqQ-XM-Di_YQjPt60wVeGlvJuvJd1EQGMo0Ear15Jpih3EOgM3ka2fOih-anHg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225" y="92724"/>
              <a:ext cx="437805" cy="4378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6" name="Group"/>
          <p:cNvGrpSpPr/>
          <p:nvPr/>
        </p:nvGrpSpPr>
        <p:grpSpPr>
          <a:xfrm>
            <a:off x="3907206" y="1426240"/>
            <a:ext cx="622301" cy="622301"/>
            <a:chOff x="0" y="0"/>
            <a:chExt cx="622300" cy="622300"/>
          </a:xfrm>
        </p:grpSpPr>
        <p:sp>
          <p:nvSpPr>
            <p:cNvPr id="114" name="Google Shape;2196;p272"/>
            <p:cNvSpPr/>
            <p:nvPr/>
          </p:nvSpPr>
          <p:spPr>
            <a:xfrm>
              <a:off x="0" y="0"/>
              <a:ext cx="622300" cy="622300"/>
            </a:xfrm>
            <a:prstGeom prst="ellipse">
              <a:avLst/>
            </a:prstGeom>
            <a:solidFill>
              <a:srgbClr val="073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400" b="0">
                  <a:solidFill>
                    <a:srgbClr val="1E323E"/>
                  </a:solidFill>
                </a:defRPr>
              </a:pPr>
              <a:endParaRPr/>
            </a:p>
          </p:txBody>
        </p:sp>
        <p:pic>
          <p:nvPicPr>
            <p:cNvPr id="115" name="9Yy6JrJ0eaT8wwrpJT1G-pTYKzFlU7nMY9fTLexpweR6lX3AIq_54WFwkROk9AECpm2lTaxwZaBN-1vNHZldTyzg2F8qHpjkdcCqNy5DDkajM6Nghzo8fznaX-Hd4k8UZoawgnak79_g4Ogj7gOPJw.png" descr="9Yy6JrJ0eaT8wwrpJT1G-pTYKzFlU7nMY9fTLexpweR6lX3AIq_54WFwkROk9AECpm2lTaxwZaBN-1vNHZldTyzg2F8qHpjkdcCqNy5DDkajM6Nghzo8fznaX-Hd4k8UZoawgnak79_g4Ogj7gOPJ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47" y="66847"/>
              <a:ext cx="514277" cy="5142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7" name="Google Shape;2196;p272"/>
          <p:cNvSpPr/>
          <p:nvPr/>
        </p:nvSpPr>
        <p:spPr>
          <a:xfrm>
            <a:off x="2201561" y="1426240"/>
            <a:ext cx="622301" cy="622301"/>
          </a:xfrm>
          <a:prstGeom prst="ellipse">
            <a:avLst/>
          </a:prstGeom>
          <a:solidFill>
            <a:srgbClr val="073E5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  <a:defRPr sz="1400" b="0">
                <a:solidFill>
                  <a:srgbClr val="1E323E"/>
                </a:solidFill>
              </a:defRPr>
            </a:pPr>
            <a:endParaRPr/>
          </a:p>
        </p:txBody>
      </p:sp>
      <p:grpSp>
        <p:nvGrpSpPr>
          <p:cNvPr id="120" name="Group"/>
          <p:cNvGrpSpPr/>
          <p:nvPr/>
        </p:nvGrpSpPr>
        <p:grpSpPr>
          <a:xfrm>
            <a:off x="412350" y="1423599"/>
            <a:ext cx="627581" cy="627582"/>
            <a:chOff x="0" y="0"/>
            <a:chExt cx="627580" cy="627580"/>
          </a:xfrm>
        </p:grpSpPr>
        <p:sp>
          <p:nvSpPr>
            <p:cNvPr id="118" name="Google Shape;2196;p272"/>
            <p:cNvSpPr/>
            <p:nvPr/>
          </p:nvSpPr>
          <p:spPr>
            <a:xfrm>
              <a:off x="0" y="0"/>
              <a:ext cx="627581" cy="627581"/>
            </a:xfrm>
            <a:prstGeom prst="ellipse">
              <a:avLst/>
            </a:prstGeom>
            <a:solidFill>
              <a:srgbClr val="073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400" b="0">
                  <a:solidFill>
                    <a:srgbClr val="1E323E"/>
                  </a:solidFill>
                </a:defRPr>
              </a:pPr>
              <a:endParaRPr/>
            </a:p>
          </p:txBody>
        </p:sp>
        <p:pic>
          <p:nvPicPr>
            <p:cNvPr id="119" name="8qAVTmD5dYkEDFzZ-jhdoutsfwD8okpt3OrAGEuzUoUGLNgKi_JE_nZXfAjsCGR3nlhv4mWz-pSLNV6aisCUWnmt9lzi2a0u9Kmo3M81_GM5_9irkm7zyxBlNKE0Al78rmntN97B-q9uz8utxz6c4w.png" descr="8qAVTmD5dYkEDFzZ-jhdoutsfwD8okpt3OrAGEuzUoUGLNgKi_JE_nZXfAjsCGR3nlhv4mWz-pSLNV6aisCUWnmt9lzi2a0u9Kmo3M81_GM5_9irkm7zyxBlNKE0Al78rmntN97B-q9uz8utxz6c4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921" y="88549"/>
              <a:ext cx="425084" cy="4250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304800" y="4657411"/>
            <a:ext cx="2133600" cy="3479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000" b="0"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22" name="Google Shape;2176;p271"/>
          <p:cNvSpPr txBox="1"/>
          <p:nvPr/>
        </p:nvSpPr>
        <p:spPr>
          <a:xfrm>
            <a:off x="7242449" y="2002373"/>
            <a:ext cx="1778001" cy="1492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defRPr sz="1000">
                <a:solidFill>
                  <a:srgbClr val="073E50"/>
                </a:solidFill>
              </a:defRPr>
            </a:pPr>
            <a:r>
              <a:rPr dirty="0"/>
              <a:t>Connect to other apps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 sz="1000" b="0">
                <a:solidFill>
                  <a:srgbClr val="073E50"/>
                </a:solidFill>
              </a:defRPr>
            </a:pPr>
            <a:r>
              <a:rPr dirty="0"/>
              <a:t>With over 1000 applications that integrate into Xero there is bound to be a solution for you, from industry specific tools to point-of-sale, time tracking, e-commerce and more.</a:t>
            </a:r>
          </a:p>
        </p:txBody>
      </p:sp>
      <p:grpSp>
        <p:nvGrpSpPr>
          <p:cNvPr id="125" name="Group"/>
          <p:cNvGrpSpPr/>
          <p:nvPr/>
        </p:nvGrpSpPr>
        <p:grpSpPr>
          <a:xfrm>
            <a:off x="7315180" y="1426240"/>
            <a:ext cx="622301" cy="622301"/>
            <a:chOff x="0" y="0"/>
            <a:chExt cx="622300" cy="622300"/>
          </a:xfrm>
        </p:grpSpPr>
        <p:sp>
          <p:nvSpPr>
            <p:cNvPr id="123" name="Google Shape;2196;p272"/>
            <p:cNvSpPr/>
            <p:nvPr/>
          </p:nvSpPr>
          <p:spPr>
            <a:xfrm>
              <a:off x="0" y="0"/>
              <a:ext cx="622300" cy="622300"/>
            </a:xfrm>
            <a:prstGeom prst="ellipse">
              <a:avLst/>
            </a:prstGeom>
            <a:solidFill>
              <a:srgbClr val="073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400" b="0">
                  <a:solidFill>
                    <a:srgbClr val="1E323E"/>
                  </a:solidFill>
                </a:defRPr>
              </a:pPr>
              <a:endParaRPr/>
            </a:p>
          </p:txBody>
        </p:sp>
        <p:pic>
          <p:nvPicPr>
            <p:cNvPr id="124" name="YbJfT_fOnZUJiKkMtzswk-vfI3bX8kHvQKThT9_icOgal_0Zgn-2V7SbbncVMNOeufGj_kCnOHaPdB6x4CDA4AcdcOkFi11hfXc1ylD-fduVUYaxKNi-OuWWZjoupDVZZqUypQXv5PIrxs9GI99OvA.png" descr="YbJfT_fOnZUJiKkMtzswk-vfI3bX8kHvQKThT9_icOgal_0Zgn-2V7SbbncVMNOeufGj_kCnOHaPdB6x4CDA4AcdcOkFi11hfXc1ylD-fduVUYaxKNi-OuWWZjoupDVZZqUypQXv5PIrxs9GI99OvA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74" y="111774"/>
              <a:ext cx="437806" cy="4378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26" name="_h58-dn_O0ASrezqqxVPuCeNBZLQdBxYfw1XTf6X3Sa9cQxZOUoX-L-BgVAy1Wp7ctbmEtK8G2aAtqtfFDwfFxrZ9SDKMhq2VsnwziKCKU3axjqykKhpliBOHjQyRlurMvmiFH1-2BZJ74FEvz86wA.png" descr="_h58-dn_O0ASrezqqxVPuCeNBZLQdBxYfw1XTf6X3Sa9cQxZOUoX-L-BgVAy1Wp7ctbmEtK8G2aAtqtfFDwfFxrZ9SDKMhq2VsnwziKCKU3axjqykKhpliBOHjQyRlurMvmiFH1-2BZJ74FEvz86w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7654" y="1518488"/>
            <a:ext cx="437805" cy="4378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2183;p272" descr="Google Shape;2183;p2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977" y="1151021"/>
            <a:ext cx="196801" cy="270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Google Shape;2191;p272" descr="Google Shape;2191;p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707" y="1228587"/>
            <a:ext cx="304201" cy="23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Google Shape;2176;p271"/>
          <p:cNvSpPr txBox="1"/>
          <p:nvPr/>
        </p:nvSpPr>
        <p:spPr>
          <a:xfrm>
            <a:off x="2067360" y="1797050"/>
            <a:ext cx="5105188" cy="1706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073E50"/>
                </a:solidFill>
              </a:defRPr>
            </a:pPr>
            <a:r>
              <a:t>We’re Xero-certified advisors which means we know how to help you get the most out of Xero.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073E50"/>
                </a:solidFill>
              </a:defRPr>
            </a:pPr>
            <a:r>
              <a:t>Xero allows us to become more closely involved in your business - allowing us to give you the best advice.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073E50"/>
                </a:solidFill>
              </a:defRPr>
            </a:pPr>
            <a:r>
              <a:t>You’ll save time and get paid fast, giving you more time to focus on your business.</a:t>
            </a:r>
          </a:p>
        </p:txBody>
      </p:sp>
      <p:sp>
        <p:nvSpPr>
          <p:cNvPr id="131" name="Google Shape;72;p11"/>
          <p:cNvSpPr/>
          <p:nvPr/>
        </p:nvSpPr>
        <p:spPr>
          <a:xfrm>
            <a:off x="2149749" y="1142538"/>
            <a:ext cx="803702" cy="1"/>
          </a:xfrm>
          <a:prstGeom prst="line">
            <a:avLst/>
          </a:prstGeom>
          <a:ln w="38100">
            <a:solidFill>
              <a:srgbClr val="13B5EA"/>
            </a:solidFill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304800" y="4657411"/>
            <a:ext cx="2133600" cy="3479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000" b="0"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33" name="How we help"/>
          <p:cNvSpPr txBox="1"/>
          <p:nvPr/>
        </p:nvSpPr>
        <p:spPr>
          <a:xfrm>
            <a:off x="2152171" y="1335773"/>
            <a:ext cx="1715352" cy="485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0000"/>
              </a:lnSpc>
              <a:defRPr sz="2300">
                <a:solidFill>
                  <a:srgbClr val="073E50"/>
                </a:solidFill>
              </a:defRPr>
            </a:lvl1pPr>
          </a:lstStyle>
          <a:p>
            <a:r>
              <a:t>How we help</a:t>
            </a:r>
            <a:endParaRPr sz="1200" b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2183;p272" descr="Google Shape;2183;p2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977" y="1151021"/>
            <a:ext cx="196801" cy="270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Google Shape;2191;p272" descr="Google Shape;2191;p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707" y="1228587"/>
            <a:ext cx="304201" cy="23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Google Shape;2176;p271"/>
          <p:cNvSpPr txBox="1"/>
          <p:nvPr/>
        </p:nvSpPr>
        <p:spPr>
          <a:xfrm>
            <a:off x="2067360" y="1779199"/>
            <a:ext cx="5220265" cy="2697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57B5DD"/>
                </a:solidFill>
                <a:latin typeface="National 2 Medium"/>
                <a:ea typeface="National 2 Medium"/>
                <a:cs typeface="National 2 Medium"/>
                <a:sym typeface="National 2 Medium"/>
              </a:defRPr>
            </a:pPr>
            <a:r>
              <a:t>Add call to action - why should someone contact you today? 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073E50"/>
                </a:solidFill>
              </a:defRPr>
            </a:pPr>
            <a:r>
              <a:rPr>
                <a:solidFill>
                  <a:srgbClr val="57B5DD"/>
                </a:solidFill>
              </a:rPr>
              <a:t>P</a:t>
            </a:r>
            <a:r>
              <a:t> +0000 (0) 123 4567</a:t>
            </a:r>
            <a:br/>
            <a:r>
              <a:rPr>
                <a:solidFill>
                  <a:srgbClr val="57B5DD"/>
                </a:solidFill>
              </a:rPr>
              <a:t>E</a:t>
            </a:r>
            <a:r>
              <a:t>  info@company.com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 sz="1400" b="0">
                <a:solidFill>
                  <a:srgbClr val="073E50"/>
                </a:solidFill>
              </a:defRPr>
            </a:pPr>
            <a:r>
              <a:t>Level 1, Building name</a:t>
            </a:r>
            <a:br/>
            <a:r>
              <a:t>123 Street name here, </a:t>
            </a:r>
            <a:br/>
            <a:r>
              <a:t>Suburb, City, Area code</a:t>
            </a:r>
            <a:br/>
            <a:r>
              <a:t>State, Country</a:t>
            </a:r>
          </a:p>
          <a:p>
            <a:pPr>
              <a:lnSpc>
                <a:spcPct val="100000"/>
              </a:lnSpc>
              <a:defRPr sz="1400" u="sng">
                <a:solidFill>
                  <a:srgbClr val="57B5DD"/>
                </a:solidFill>
                <a:uFill>
                  <a:solidFill>
                    <a:schemeClr val="accent5"/>
                  </a:solidFill>
                </a:uFill>
              </a:defRPr>
            </a:pPr>
            <a:r>
              <a:t>www.company.com</a:t>
            </a:r>
          </a:p>
          <a:p>
            <a:pPr>
              <a:lnSpc>
                <a:spcPct val="100000"/>
              </a:lnSpc>
              <a:defRPr sz="1400" u="sng">
                <a:solidFill>
                  <a:srgbClr val="57B5DD"/>
                </a:solidFill>
                <a:uFill>
                  <a:solidFill>
                    <a:schemeClr val="accent5"/>
                  </a:solidFill>
                </a:uFill>
              </a:defRPr>
            </a:pPr>
            <a:r>
              <a:t>Book an appointment here</a:t>
            </a:r>
          </a:p>
        </p:txBody>
      </p:sp>
      <p:sp>
        <p:nvSpPr>
          <p:cNvPr id="138" name="Google Shape;72;p11"/>
          <p:cNvSpPr/>
          <p:nvPr/>
        </p:nvSpPr>
        <p:spPr>
          <a:xfrm>
            <a:off x="2149749" y="1142538"/>
            <a:ext cx="803702" cy="1"/>
          </a:xfrm>
          <a:prstGeom prst="line">
            <a:avLst/>
          </a:prstGeom>
          <a:ln w="38100">
            <a:solidFill>
              <a:srgbClr val="13B5EA"/>
            </a:solidFill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defRPr sz="14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9" name="Contact us"/>
          <p:cNvSpPr txBox="1"/>
          <p:nvPr/>
        </p:nvSpPr>
        <p:spPr>
          <a:xfrm>
            <a:off x="2152171" y="1335773"/>
            <a:ext cx="1476706" cy="485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0000"/>
              </a:lnSpc>
              <a:defRPr sz="2300">
                <a:solidFill>
                  <a:srgbClr val="073E50"/>
                </a:solidFill>
              </a:defRPr>
            </a:lvl1pPr>
          </a:lstStyle>
          <a:p>
            <a:r>
              <a:t>Contact us</a:t>
            </a:r>
            <a:endParaRPr sz="1200" b="0"/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304800" y="4657411"/>
            <a:ext cx="2133600" cy="3479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000" b="0">
                <a:latin typeface="National 2 Medium"/>
                <a:ea typeface="National 2 Medium"/>
                <a:cs typeface="National 2 Medium"/>
                <a:sym typeface="National 2 Medium"/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9C4C24"/>
      </a:dk1>
      <a:lt1>
        <a:srgbClr val="78909C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National 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National 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National 2"/>
        <a:ea typeface="National 2"/>
        <a:cs typeface="National 2"/>
      </a:majorFont>
      <a:minorFont>
        <a:latin typeface="National 2"/>
        <a:ea typeface="National 2"/>
        <a:cs typeface="National 2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National 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National 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532</Words>
  <Application>Microsoft Macintosh PowerPoint</Application>
  <PresentationFormat>On-screen Show (16:9)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National 2</vt:lpstr>
      <vt:lpstr>National 2 Medium</vt:lpstr>
      <vt:lpstr>Open Sans Medium</vt:lpstr>
      <vt:lpstr>Source Sans Pro</vt:lpstr>
      <vt:lpstr>Simple Light</vt:lpstr>
      <vt:lpstr>PowerPoint Presentation</vt:lpstr>
      <vt:lpstr>Why you’ll love Xero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Sandi Mackechnie</cp:lastModifiedBy>
  <cp:revision>3</cp:revision>
  <dcterms:modified xsi:type="dcterms:W3CDTF">2022-05-30T20:18:38Z</dcterms:modified>
</cp:coreProperties>
</file>